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96" r:id="rId2"/>
    <p:sldId id="783" r:id="rId3"/>
    <p:sldId id="784" r:id="rId4"/>
    <p:sldId id="771" r:id="rId5"/>
    <p:sldId id="782" r:id="rId6"/>
    <p:sldId id="785" r:id="rId7"/>
    <p:sldId id="773" r:id="rId8"/>
    <p:sldId id="786" r:id="rId9"/>
    <p:sldId id="787" r:id="rId10"/>
    <p:sldId id="788" r:id="rId11"/>
    <p:sldId id="789" r:id="rId12"/>
    <p:sldId id="790" r:id="rId13"/>
    <p:sldId id="791" r:id="rId14"/>
    <p:sldId id="713" r:id="rId15"/>
    <p:sldId id="705" r:id="rId16"/>
    <p:sldId id="792" r:id="rId17"/>
    <p:sldId id="793" r:id="rId18"/>
    <p:sldId id="794" r:id="rId19"/>
    <p:sldId id="795" r:id="rId20"/>
    <p:sldId id="748" r:id="rId21"/>
    <p:sldId id="749" r:id="rId22"/>
    <p:sldId id="750" r:id="rId23"/>
    <p:sldId id="714" r:id="rId24"/>
    <p:sldId id="719" r:id="rId25"/>
    <p:sldId id="796" r:id="rId26"/>
    <p:sldId id="746" r:id="rId27"/>
    <p:sldId id="747" r:id="rId28"/>
    <p:sldId id="660" r:id="rId29"/>
    <p:sldId id="670" r:id="rId30"/>
    <p:sldId id="707" r:id="rId31"/>
    <p:sldId id="669" r:id="rId32"/>
    <p:sldId id="718" r:id="rId33"/>
    <p:sldId id="774" r:id="rId34"/>
    <p:sldId id="777" r:id="rId35"/>
    <p:sldId id="778" r:id="rId36"/>
    <p:sldId id="779" r:id="rId37"/>
    <p:sldId id="780" r:id="rId38"/>
    <p:sldId id="729" r:id="rId39"/>
    <p:sldId id="716" r:id="rId4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C3300"/>
    <a:srgbClr val="FF0000"/>
    <a:srgbClr val="000099"/>
    <a:srgbClr val="0066CC"/>
    <a:srgbClr val="FFFF66"/>
    <a:srgbClr val="EAEAEA"/>
    <a:srgbClr val="3366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58" autoAdjust="0"/>
    <p:restoredTop sz="89054" autoAdjust="0"/>
  </p:normalViewPr>
  <p:slideViewPr>
    <p:cSldViewPr>
      <p:cViewPr>
        <p:scale>
          <a:sx n="65" d="100"/>
          <a:sy n="65" d="100"/>
        </p:scale>
        <p:origin x="-1164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2017/11/1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2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34</a:t>
            </a:fld>
            <a:endParaRPr lang="zh-CN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5.png"/><Relationship Id="rId16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5" Type="http://schemas.openxmlformats.org/officeDocument/2006/relationships/image" Target="../media/image42.pn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jpeg"/><Relationship Id="rId9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3.png"/><Relationship Id="rId7" Type="http://schemas.openxmlformats.org/officeDocument/2006/relationships/image" Target="../media/image88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jpeg"/><Relationship Id="rId4" Type="http://schemas.openxmlformats.org/officeDocument/2006/relationships/image" Target="../media/image85.jpeg"/><Relationship Id="rId9" Type="http://schemas.openxmlformats.org/officeDocument/2006/relationships/image" Target="../media/image9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</a:t>
            </a:r>
            <a:r>
              <a:rPr lang="zh-CN" altLang="en-US" sz="4400" b="1" dirty="0" smtClean="0">
                <a:solidFill>
                  <a:srgbClr val="000099"/>
                </a:solidFill>
                <a:latin typeface="黑体"/>
                <a:ea typeface="黑体"/>
              </a:rPr>
              <a:t>高效查询</a:t>
            </a: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分析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</a:t>
            </a: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5776" y="2996952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0" y="5859269"/>
            <a:ext cx="9144000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smtClean="0">
                <a:ea typeface="黑体" pitchFamily="49" charset="-122"/>
              </a:rPr>
              <a:t>[12]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smtClean="0">
                <a:ea typeface="黑体" pitchFamily="49" charset="-122"/>
              </a:rPr>
              <a:t>[13]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520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1520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4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3636" y="1857364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5289432" y="1323385"/>
            <a:ext cx="2959199" cy="2456611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2000" dirty="0" smtClean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</a:t>
            </a: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2000" dirty="0" smtClean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2000" dirty="0" smtClean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二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，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331640" y="393595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一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</a:t>
            </a:r>
            <a:r>
              <a:rPr lang="zh-CN" altLang="en-US" sz="2000" dirty="0" smtClean="0">
                <a:ea typeface="黑体" pitchFamily="49" charset="-122"/>
              </a:rPr>
              <a:t>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分布式数据处理技术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32764" y="1268760"/>
            <a:ext cx="4051404" cy="1901825"/>
            <a:chOff x="2555776" y="4653136"/>
            <a:chExt cx="4051404" cy="1901825"/>
          </a:xfrm>
        </p:grpSpPr>
        <p:cxnSp>
          <p:nvCxnSpPr>
            <p:cNvPr id="14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17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27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19350" y="3861048"/>
            <a:ext cx="8501122" cy="2088232"/>
          </a:xfrm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现实中的图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通常非常大，</a:t>
            </a:r>
            <a:r>
              <a:rPr lang="zh-CN" altLang="en-US" sz="2000" b="1" dirty="0" smtClean="0">
                <a:ea typeface="黑体" pitchFamily="49" charset="-122"/>
                <a:sym typeface="Wingdings" pitchFamily="2" charset="2"/>
              </a:rPr>
              <a:t>使用单机来管理和查询图不现实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</a:t>
            </a:r>
          </a:p>
          <a:p>
            <a:pPr lvl="1"/>
            <a:r>
              <a:rPr lang="de-DE" altLang="zh-CN" sz="1800" dirty="0" smtClean="0">
                <a:latin typeface="Arial Unicode MS" pitchFamily="34" charset="-122"/>
                <a:ea typeface="黑体" pitchFamily="49" charset="-122"/>
              </a:rPr>
              <a:t>Yahoo! 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Web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图</a:t>
            </a:r>
            <a:r>
              <a:rPr lang="zh-CN" altLang="en-US" sz="1800" dirty="0" smtClean="0">
                <a:ea typeface="黑体" pitchFamily="49" charset="-122"/>
              </a:rPr>
              <a:t>有</a:t>
            </a:r>
            <a:r>
              <a:rPr lang="de-DE" altLang="zh-CN" sz="1800" dirty="0" smtClean="0">
                <a:latin typeface="Arial Unicode MS" pitchFamily="34" charset="-122"/>
                <a:ea typeface="黑体" pitchFamily="49" charset="-122"/>
              </a:rPr>
              <a:t>140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顶点</a:t>
            </a:r>
            <a:endParaRPr lang="de-DE" altLang="zh-CN" sz="1800" dirty="0" smtClean="0"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Facebook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超过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10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用户</a:t>
            </a:r>
            <a:endParaRPr lang="en-US" altLang="zh-CN" sz="4800" dirty="0" smtClean="0">
              <a:latin typeface="Arial Unicode MS" pitchFamily="34" charset="-122"/>
              <a:ea typeface="黑体" pitchFamily="49" charset="-122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现实活中的图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通常是分布式的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</a:t>
            </a:r>
          </a:p>
          <a:p>
            <a:pPr lvl="1"/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Google, Yahoo! and </a:t>
            </a:r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Facebook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都有大规模的数据中心存储数据</a:t>
            </a:r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ss</a:t>
            </a:r>
            <a:endParaRPr lang="en-US" altLang="zh-CN" sz="18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606760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如，分布式图模式匹配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285720" y="1412776"/>
            <a:ext cx="8501122" cy="1728192"/>
          </a:xfrm>
        </p:spPr>
        <p:txBody>
          <a:bodyPr/>
          <a:lstStyle/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机群：具有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等同计算能力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的多台机器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发起查询的指定为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协调者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);</a:t>
            </a:r>
          </a:p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任何一台机器能够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直接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向其他机器发送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任意数量的消息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;</a:t>
            </a:r>
          </a:p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所有机器通过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本地计算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消息传送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协同完成任务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.</a:t>
            </a:r>
            <a:endParaRPr lang="zh-CN" altLang="en-US" sz="2000" b="1" dirty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3" name="灯片编号占位符 3"/>
          <p:cNvSpPr txBox="1">
            <a:spLocks/>
          </p:cNvSpPr>
          <p:nvPr/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D224E6-15A8-4E74-8987-281A30D56C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8032" y="908720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3366CC"/>
                </a:solidFill>
              </a:rPr>
              <a:t>提出分布式计算模型</a:t>
            </a:r>
            <a:r>
              <a:rPr lang="en-US" altLang="zh-CN" sz="2000" dirty="0" smtClean="0">
                <a:solidFill>
                  <a:srgbClr val="3366CC"/>
                </a:solidFill>
              </a:rPr>
              <a:t>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[2]</a:t>
            </a:r>
            <a:r>
              <a:rPr lang="en-US" altLang="zh-CN" sz="2000" dirty="0" smtClean="0">
                <a:solidFill>
                  <a:srgbClr val="3366CC"/>
                </a:solidFill>
              </a:rPr>
              <a:t>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780928"/>
            <a:ext cx="4320480" cy="145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88032" y="4509120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3366CC"/>
                </a:solidFill>
              </a:rPr>
              <a:t>分布式算法复杂性指标</a:t>
            </a:r>
            <a:r>
              <a:rPr lang="en-US" altLang="zh-CN" sz="2000" dirty="0" smtClean="0">
                <a:solidFill>
                  <a:srgbClr val="3366CC"/>
                </a:solidFill>
              </a:rPr>
              <a:t>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285720" y="5085184"/>
            <a:ext cx="850112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1.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机器访问次数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访问一台机器的最大次数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交互复杂性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2.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最大完工时间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所有机器中最长的完工时间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效率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3.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通讯数据量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不同机器之间的通讯消息的量和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 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网络带宽的消耗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  <a:endParaRPr kumimoji="0" lang="en-US" altLang="zh-CN" sz="2000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sym typeface="Wingdings" pitchFamily="2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00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6505599"/>
            <a:ext cx="9144000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[2]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Shuai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Ma, Yang Cao,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Jinpeng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Huai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, and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Tianyu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Wo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, Distributed Graph Pattern Matching, </a:t>
            </a:r>
            <a:r>
              <a:rPr lang="en-US" altLang="zh-CN" sz="1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WWW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2012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.</a:t>
            </a:r>
            <a:endParaRPr lang="en-US" altLang="zh-CN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2175" y="5946798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增量计算技术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6" name="Straight Arrow Connector 5"/>
          <p:cNvCxnSpPr/>
          <p:nvPr/>
        </p:nvCxnSpPr>
        <p:spPr bwMode="auto">
          <a:xfrm>
            <a:off x="2987824" y="3501008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899592" y="3212976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652120" y="3212976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915816" y="2564904"/>
            <a:ext cx="20162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Incremental computation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5292080" y="4263479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已有计算结果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6012160" y="3717032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增量计算技术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358" y="2872316"/>
            <a:ext cx="8501122" cy="1420780"/>
          </a:xfrm>
        </p:spPr>
        <p:txBody>
          <a:bodyPr/>
          <a:lstStyle/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</a:rPr>
              <a:t>将索引系统改为增量的方法：</a:t>
            </a:r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将文档的平均处理时间减少为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1%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zh-CN" altLang="en-US" sz="2000" dirty="0" smtClean="0">
                <a:ea typeface="黑体" pitchFamily="49" charset="-122"/>
              </a:rPr>
              <a:t>当每天处理的文档数据一样是，将文档的平均老化时间减少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50%</a:t>
            </a:r>
            <a:endParaRPr lang="en-US" altLang="zh-CN" sz="20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251520" y="5445224"/>
            <a:ext cx="8568952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 smtClean="0"/>
              <a:t>从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“零”开始</a:t>
            </a:r>
            <a:r>
              <a:rPr lang="zh-CN" altLang="en-US" sz="2000" b="1" dirty="0" smtClean="0"/>
              <a:t>是对计算资源的极大浪费</a:t>
            </a:r>
            <a:r>
              <a:rPr lang="en-US" altLang="zh-CN" sz="2000" b="1" dirty="0" smtClean="0"/>
              <a:t>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358" y="2276872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Google 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Percolator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 [19]</a:t>
            </a:r>
            <a:r>
              <a:rPr lang="en-US" altLang="zh-CN" sz="2400" dirty="0" smtClean="0">
                <a:solidFill>
                  <a:srgbClr val="0066CC"/>
                </a:solidFill>
              </a:rPr>
              <a:t>: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358" y="1052736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66CC"/>
                </a:solidFill>
              </a:rPr>
              <a:t>如，增量模式匹配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 (VLDB  2010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 [6]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 )</a:t>
            </a:r>
            <a:r>
              <a:rPr lang="en-US" altLang="zh-CN" sz="2400" dirty="0" smtClean="0">
                <a:solidFill>
                  <a:srgbClr val="0066CC"/>
                </a:solidFill>
              </a:rPr>
              <a:t>: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391358" y="1648180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提高效率，同时也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是应对数据动态性的一种有效方法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6290156"/>
            <a:ext cx="91440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[6]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Wenfei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Fan,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Jianzhong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Li,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Shuai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Ma, Nan Tang, and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Yinghui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Wu, Graph Pattern Matching: From Intractable to Polynomial Time</a:t>
            </a:r>
            <a:r>
              <a:rPr lang="en-US" altLang="zh-CN" sz="1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. VLDB 2010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.</a:t>
            </a:r>
            <a:endParaRPr lang="en-US" altLang="zh-CN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其它数据技术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316272"/>
            <a:ext cx="8501122" cy="2000264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en-US" altLang="zh-CN" dirty="0" smtClean="0">
              <a:latin typeface="Arial Unicode MS" pitchFamily="34" charset="-122"/>
              <a:ea typeface="黑体" pitchFamily="49" charset="-122"/>
            </a:endParaRPr>
          </a:p>
          <a:p>
            <a:pPr>
              <a:buNone/>
            </a:pP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3635896" y="316739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2627784" y="290578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5724128" y="290578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707904" y="2591326"/>
            <a:ext cx="2016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compression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287003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285720" y="4155920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数据划分：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cxnSp>
        <p:nvCxnSpPr>
          <p:cNvPr id="17" name="Straight Arrow Connector 5"/>
          <p:cNvCxnSpPr/>
          <p:nvPr/>
        </p:nvCxnSpPr>
        <p:spPr bwMode="auto">
          <a:xfrm>
            <a:off x="3635896" y="43981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2555776" y="41365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5724128" y="4136540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baseline="-250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1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… </a:t>
            </a:r>
            <a:r>
              <a:rPr lang="en-US" altLang="zh-CN" sz="2800" dirty="0" smtClean="0">
                <a:latin typeface="华文仿宋"/>
                <a:ea typeface="华文仿宋"/>
                <a:sym typeface="Symbol" pitchFamily="18" charset="2"/>
              </a:rPr>
              <a:t>+</a:t>
            </a:r>
            <a:r>
              <a:rPr lang="en-US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err="1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baseline="-25000" dirty="0" err="1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n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 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3851920" y="3890899"/>
            <a:ext cx="2304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partitioning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3311525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900738"/>
            <a:ext cx="8642350" cy="684212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34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933950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3432175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3436938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1487488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951038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2017713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3346450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3513138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951038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2014538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1484313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1484313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1495425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858963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858963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858941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3136900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589213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3309938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</a:t>
            </a: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实时流式大数据处理平台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928670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628800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Homepage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	   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Room 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    New Main Building,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Beihang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University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    Beijing, China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143422"/>
            <a:ext cx="8534752" cy="76529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000099"/>
                </a:solidFill>
              </a:rPr>
              <a:t>北航大数据科学与工程国际联合研究中心</a:t>
            </a:r>
            <a:endParaRPr lang="zh-CN" altLang="en-US" sz="3600" b="1" dirty="0">
              <a:solidFill>
                <a:srgbClr val="000099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396392" y="3220232"/>
            <a:ext cx="2390775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982823" y="3602353"/>
            <a:ext cx="2218914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107504" y="1052736"/>
            <a:ext cx="88924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</a:rPr>
              <a:t> International Research Centre on Big Data (RCBD)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 Founded in September, 2012.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Led by </a:t>
            </a:r>
            <a:r>
              <a:rPr lang="en-US" altLang="zh-CN" sz="2000" b="1" dirty="0" smtClean="0"/>
              <a:t>Prof. </a:t>
            </a:r>
            <a:r>
              <a:rPr lang="en-US" altLang="zh-CN" sz="2000" b="1" dirty="0" err="1" smtClean="0"/>
              <a:t>Wenfei</a:t>
            </a:r>
            <a:r>
              <a:rPr lang="en-US" altLang="zh-CN" sz="2000" b="1" dirty="0" smtClean="0"/>
              <a:t> Fan </a:t>
            </a:r>
            <a:r>
              <a:rPr lang="en-US" altLang="zh-CN" sz="2000" dirty="0" smtClean="0"/>
              <a:t>(ACM Fellow,  Fellow of the Royal Society of Edinburgh, Scotland) .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</a:rPr>
              <a:t> Research Topics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Big Data Analysis: Theory and Applications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Data Quality: The Other Side of Big Data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Querying Big Data beyond </a:t>
            </a:r>
            <a:r>
              <a:rPr lang="en-US" altLang="zh-CN" dirty="0" err="1" smtClean="0"/>
              <a:t>MapReduce</a:t>
            </a:r>
            <a:endParaRPr lang="en-US" altLang="zh-CN" dirty="0" smtClean="0"/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Querying Big Social Data</a:t>
            </a:r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</p:txBody>
      </p:sp>
      <p:pic>
        <p:nvPicPr>
          <p:cNvPr id="7" name="图片 6" descr="国际联合研究中心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2163456"/>
            <a:ext cx="3744416" cy="21532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6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-32" y="928670"/>
            <a:ext cx="9001188" cy="3194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316435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00628" y="4071942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7686" y="1416234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43570" y="1428736"/>
            <a:ext cx="3500430" cy="1917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40295</TotalTime>
  <Words>3454</Words>
  <Application>Microsoft Office PowerPoint</Application>
  <PresentationFormat>全屏显示(4:3)</PresentationFormat>
  <Paragraphs>543</Paragraphs>
  <Slides>39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默认设计模板</vt:lpstr>
      <vt:lpstr>幻灯片 1</vt:lpstr>
      <vt:lpstr>北京市大数据科学与脑机智能创新中心</vt:lpstr>
      <vt:lpstr>研究方向与机构设置</vt:lpstr>
      <vt:lpstr>国家重点基础研究发展计划</vt:lpstr>
      <vt:lpstr>北航大数据科学与工程国际联合研究中心</vt:lpstr>
      <vt:lpstr>大数据的政策与引导：国家大力支持</vt:lpstr>
      <vt:lpstr>幻灯片 7</vt:lpstr>
      <vt:lpstr>幻灯片 8</vt:lpstr>
      <vt:lpstr>幻灯片 9</vt:lpstr>
      <vt:lpstr>幻灯片 10</vt:lpstr>
      <vt:lpstr>回答“可计算”问题(1)</vt:lpstr>
      <vt:lpstr>回答“可计算”问题(2)</vt:lpstr>
      <vt:lpstr>回答“可计算”问题(3)</vt:lpstr>
      <vt:lpstr>幻灯片 14</vt:lpstr>
      <vt:lpstr>查询近似技术</vt:lpstr>
      <vt:lpstr>如一，强模拟图查询</vt:lpstr>
      <vt:lpstr>子图同构图查询</vt:lpstr>
      <vt:lpstr>Terrorist Collaboration Network</vt:lpstr>
      <vt:lpstr>强模拟图查询</vt:lpstr>
      <vt:lpstr>如二，时态稠密图查询</vt:lpstr>
      <vt:lpstr>如二，时态稠密图查询</vt:lpstr>
      <vt:lpstr>如二，时态稠密图查询</vt:lpstr>
      <vt:lpstr>幻灯片 23</vt:lpstr>
      <vt:lpstr>数据近似技术</vt:lpstr>
      <vt:lpstr>如一、最短路径/距离</vt:lpstr>
      <vt:lpstr>如二，网络链接预测</vt:lpstr>
      <vt:lpstr>如二，网络链接预测</vt:lpstr>
      <vt:lpstr>分布式数据处理技术</vt:lpstr>
      <vt:lpstr>如，分布式图模式匹配</vt:lpstr>
      <vt:lpstr>增量计算技术</vt:lpstr>
      <vt:lpstr>增量计算技术</vt:lpstr>
      <vt:lpstr>其它数据技术</vt:lpstr>
      <vt:lpstr>幻灯片 33</vt:lpstr>
      <vt:lpstr>如一：面向公共事件的示范应用</vt:lpstr>
      <vt:lpstr>幻灯片 35</vt:lpstr>
      <vt:lpstr>幻灯片 36</vt:lpstr>
      <vt:lpstr>幻灯片 37</vt:lpstr>
      <vt:lpstr>Acknowledgements</vt:lpstr>
      <vt:lpstr>幻灯片 39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4137</cp:revision>
  <dcterms:created xsi:type="dcterms:W3CDTF">2010-07-14T15:56:11Z</dcterms:created>
  <dcterms:modified xsi:type="dcterms:W3CDTF">2017-11-01T06:30:24Z</dcterms:modified>
</cp:coreProperties>
</file>